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5143500" cy="9144000"/>
  <p:embeddedFontLst>
    <p:embeddedFont>
      <p:font typeface="Montserrat Black"/>
      <p:bold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Open Sa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0" roundtripDataSignature="AMtx7mhtJvme0J5manGnGOEED7fnZjGr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Black-bold.fntdata"/><Relationship Id="rId22" Type="http://schemas.openxmlformats.org/officeDocument/2006/relationships/font" Target="fonts/Montserrat-regular.fntdata"/><Relationship Id="rId21" Type="http://schemas.openxmlformats.org/officeDocument/2006/relationships/font" Target="fonts/MontserratBlack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penSans-regular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OpenSans-italic.fntdata"/><Relationship Id="rId27" Type="http://schemas.openxmlformats.org/officeDocument/2006/relationships/font" Target="fonts/Open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OpenSans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e10b315e0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g3e10b315e0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g3e10b315e01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3e90c9244f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" name="Google Shape;36;g3e90c9244f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3e90c9244f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e90c9244f7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e90c9244f7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g3e90c9244f7_0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90c9244f7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e90c9244f7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e90c9244f7_0_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e90c9244f7_0_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e90c9244f7_0_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e90c9244f7_0_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e90c9244f7_0_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3e90c9244f7_0_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3e90c9244f7_0_7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e111628b33_1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e111628b33_1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e111628b33_1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e90c9244f7_0_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3e90c9244f7_0_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3e90c9244f7_0_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e90c9244f7_0_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3e90c9244f7_0_1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3e90c9244f7_0_1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e90c9244f7_0_1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g3e90c9244f7_0_1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g3e90c9244f7_0_1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3.png"/><Relationship Id="rId4" Type="http://schemas.openxmlformats.org/officeDocument/2006/relationships/image" Target="../media/image8.jp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9.jpg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jpg"/><Relationship Id="rId4" Type="http://schemas.openxmlformats.org/officeDocument/2006/relationships/image" Target="../media/image6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4.jp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jpg"/><Relationship Id="rId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7.jp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0.jp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6.jp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3.jpg"/><Relationship Id="rId4" Type="http://schemas.openxmlformats.org/officeDocument/2006/relationships/image" Target="../media/image29.png"/><Relationship Id="rId11" Type="http://schemas.openxmlformats.org/officeDocument/2006/relationships/image" Target="../media/image26.png"/><Relationship Id="rId10" Type="http://schemas.openxmlformats.org/officeDocument/2006/relationships/image" Target="../media/image22.png"/><Relationship Id="rId12" Type="http://schemas.openxmlformats.org/officeDocument/2006/relationships/image" Target="../media/image28.png"/><Relationship Id="rId9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7" Type="http://schemas.openxmlformats.org/officeDocument/2006/relationships/image" Target="../media/image20.png"/><Relationship Id="rId8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9.jpg"/><Relationship Id="rId4" Type="http://schemas.openxmlformats.org/officeDocument/2006/relationships/image" Target="../media/image25.png"/><Relationship Id="rId9" Type="http://schemas.openxmlformats.org/officeDocument/2006/relationships/image" Target="../media/image36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1.jpg"/><Relationship Id="rId4" Type="http://schemas.openxmlformats.org/officeDocument/2006/relationships/image" Target="../media/image35.png"/><Relationship Id="rId9" Type="http://schemas.openxmlformats.org/officeDocument/2006/relationships/image" Target="../media/image41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40.png"/><Relationship Id="rId8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g3e10b315e0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144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g3e10b315e01_0_0"/>
          <p:cNvSpPr/>
          <p:nvPr/>
        </p:nvSpPr>
        <p:spPr>
          <a:xfrm>
            <a:off x="0" y="1443900"/>
            <a:ext cx="4824900" cy="2390700"/>
          </a:xfrm>
          <a:prstGeom prst="rect">
            <a:avLst/>
          </a:prstGeom>
          <a:solidFill>
            <a:srgbClr val="1A2B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g3e10b315e01_0_0"/>
          <p:cNvSpPr/>
          <p:nvPr/>
        </p:nvSpPr>
        <p:spPr>
          <a:xfrm>
            <a:off x="1046557" y="584940"/>
            <a:ext cx="25806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7F6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</a:t>
            </a:r>
            <a:r>
              <a:rPr b="1" lang="en-US" sz="245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lonify</a:t>
            </a:r>
            <a:r>
              <a:rPr b="1" i="0" lang="en-US" sz="2450" u="none" cap="none" strike="noStrik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</a:t>
            </a:r>
            <a:r>
              <a:rPr b="1" lang="en-US" sz="245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ow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g3e10b315e01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650" y="472412"/>
            <a:ext cx="715400" cy="642975"/>
          </a:xfrm>
          <a:prstGeom prst="rect">
            <a:avLst/>
          </a:prstGeom>
          <a:solidFill>
            <a:srgbClr val="FF5A5F"/>
          </a:solidFill>
          <a:ln>
            <a:noFill/>
          </a:ln>
        </p:spPr>
      </p:pic>
      <p:sp>
        <p:nvSpPr>
          <p:cNvPr id="20" name="Google Shape;20;g3e10b315e01_0_0"/>
          <p:cNvSpPr/>
          <p:nvPr/>
        </p:nvSpPr>
        <p:spPr>
          <a:xfrm>
            <a:off x="193650" y="1593825"/>
            <a:ext cx="5043000" cy="15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3750"/>
              <a:buFont typeface="Montserrat Black"/>
              <a:buNone/>
            </a:pPr>
            <a:r>
              <a:rPr b="1" lang="en-US" sz="365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PUDO RIDE  SHARING APP    CASE STUDY</a:t>
            </a:r>
            <a:endParaRPr b="0" i="0" sz="36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g3e10b315e01_0_0"/>
          <p:cNvSpPr/>
          <p:nvPr/>
        </p:nvSpPr>
        <p:spPr>
          <a:xfrm>
            <a:off x="139250" y="3230567"/>
            <a:ext cx="42864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1500"/>
              <a:buFont typeface="Open Sans"/>
              <a:buNone/>
            </a:pPr>
            <a:r>
              <a:rPr lang="en-US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Transforming Shared Mobility with Smart Carpooling Solutions</a:t>
            </a:r>
            <a:endParaRPr b="0"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g3e10b315e01_0_0" title="top-ridesharing-app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1350" y="632400"/>
            <a:ext cx="4133400" cy="4013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1258675" y="1957950"/>
            <a:ext cx="3807300" cy="1639500"/>
          </a:xfrm>
          <a:prstGeom prst="rect">
            <a:avLst/>
          </a:prstGeom>
          <a:solidFill>
            <a:srgbClr val="000000">
              <a:alpha val="601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551575" y="1254750"/>
            <a:ext cx="326400" cy="2634000"/>
          </a:xfrm>
          <a:prstGeom prst="rect">
            <a:avLst/>
          </a:prstGeom>
          <a:solidFill>
            <a:srgbClr val="000000">
              <a:alpha val="6329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 rot="-5400000">
            <a:off x="-607625" y="2396850"/>
            <a:ext cx="26682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000"/>
              <a:buFont typeface="Montserrat Black"/>
              <a:buNone/>
            </a:pPr>
            <a:r>
              <a:rPr b="1" lang="en-US" sz="2000">
                <a:solidFill>
                  <a:schemeClr val="accent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APP OVERVIEW</a:t>
            </a:r>
            <a:endParaRPr b="0" i="0" sz="2000" u="none" cap="none" strike="noStrike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1296175" y="1307575"/>
            <a:ext cx="2997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5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What is PUDO?</a:t>
            </a:r>
            <a:endParaRPr sz="245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96000"/>
              </a:lnSpc>
              <a:spcBef>
                <a:spcPts val="50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t/>
            </a:r>
            <a:endParaRPr b="1" sz="2450">
              <a:solidFill>
                <a:srgbClr val="1A2B3C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1296175" y="2031750"/>
            <a:ext cx="3732300" cy="14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PUDO is a sophisticated mobile application platform designed to revolutionize urban and intercity transportation through intelligent ride-sharing and carpooling solutions. The platform connects riders and drivers in real-time, enabling seamless, secure, and affordable mobility solutions for commuters and travelers across multiple markets.</a:t>
            </a:r>
            <a:endParaRPr b="1"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120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t/>
            </a:r>
            <a:endParaRPr sz="1000">
              <a:solidFill>
                <a:srgbClr val="3D4F5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" name="Google Shape;3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975" y="77675"/>
            <a:ext cx="76200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e90c9244f7_0_0"/>
          <p:cNvSpPr/>
          <p:nvPr/>
        </p:nvSpPr>
        <p:spPr>
          <a:xfrm>
            <a:off x="5240700" y="1818075"/>
            <a:ext cx="3434100" cy="1810500"/>
          </a:xfrm>
          <a:prstGeom prst="rect">
            <a:avLst/>
          </a:prstGeom>
          <a:solidFill>
            <a:srgbClr val="121212">
              <a:alpha val="512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g3e90c9244f7_0_0"/>
          <p:cNvSpPr/>
          <p:nvPr/>
        </p:nvSpPr>
        <p:spPr>
          <a:xfrm rot="-5400000">
            <a:off x="-780125" y="2397600"/>
            <a:ext cx="2958000" cy="3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000"/>
              <a:buFont typeface="Montserrat Black"/>
              <a:buNone/>
            </a:pPr>
            <a:r>
              <a:rPr b="1" lang="en-US" sz="20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CLONIFY OVERVIEW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e90c9244f7_0_0"/>
          <p:cNvSpPr/>
          <p:nvPr/>
        </p:nvSpPr>
        <p:spPr>
          <a:xfrm>
            <a:off x="5298900" y="1092750"/>
            <a:ext cx="14148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lang="en-US" sz="2450">
                <a:solidFill>
                  <a:schemeClr val="accent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ABOUT</a:t>
            </a:r>
            <a:endParaRPr b="0" i="0" sz="245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g3e90c9244f7_0_0"/>
          <p:cNvSpPr/>
          <p:nvPr/>
        </p:nvSpPr>
        <p:spPr>
          <a:xfrm>
            <a:off x="5298900" y="1818075"/>
            <a:ext cx="3317700" cy="18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Clonify Now is a forward-thinking technology development company specializing in creating innovative, scalable mobile and web applications. With a focus on solving real-world problems through cutting-edge technology, Clonify Now has established itself as a trusted partner for businesses seeking to enter or expand in digital markets.</a:t>
            </a:r>
            <a:endParaRPr b="1" sz="1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120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t/>
            </a:r>
            <a:endParaRPr sz="1000">
              <a:solidFill>
                <a:srgbClr val="3D4F5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3" name="Google Shape;43;g3e90c9244f7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550" y="101012"/>
            <a:ext cx="715400" cy="642975"/>
          </a:xfrm>
          <a:prstGeom prst="rect">
            <a:avLst/>
          </a:prstGeom>
          <a:solidFill>
            <a:srgbClr val="FF5A5F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9" name="Google Shape;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3"/>
          <p:cNvSpPr/>
          <p:nvPr/>
        </p:nvSpPr>
        <p:spPr>
          <a:xfrm>
            <a:off x="571500" y="903517"/>
            <a:ext cx="3571875" cy="8800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850"/>
              <a:buFont typeface="Montserrat Black"/>
              <a:buNone/>
            </a:pPr>
            <a:r>
              <a:rPr b="1" i="0" lang="en-US" sz="28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THE </a:t>
            </a:r>
            <a:r>
              <a:rPr b="1" i="0" lang="en-US" sz="285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MOBILITY</a:t>
            </a:r>
            <a:r>
              <a:rPr b="1" i="0" lang="en-US" sz="28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CHALLENGE</a:t>
            </a:r>
            <a:endParaRPr b="0" i="0" sz="2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571500" y="2140781"/>
            <a:ext cx="35718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Addressing the inefficiencies and rising costs of modern transportation through shared intelligence.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2" name="Google Shape;5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169481"/>
            <a:ext cx="35718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"/>
          <p:cNvSpPr/>
          <p:nvPr/>
        </p:nvSpPr>
        <p:spPr>
          <a:xfrm>
            <a:off x="4872038" y="571500"/>
            <a:ext cx="285750" cy="285750"/>
          </a:xfrm>
          <a:prstGeom prst="rect">
            <a:avLst/>
          </a:prstGeom>
          <a:solidFill>
            <a:srgbClr val="1A2B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"/>
          <p:cNvSpPr/>
          <p:nvPr/>
        </p:nvSpPr>
        <p:spPr>
          <a:xfrm>
            <a:off x="5264950" y="635800"/>
            <a:ext cx="2978700" cy="1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b="1" lang="en-US" sz="900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NO REAL-TIME DRIVER AVAILABILITY TRACKING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4872038" y="1035844"/>
            <a:ext cx="285750" cy="285750"/>
          </a:xfrm>
          <a:prstGeom prst="rect">
            <a:avLst/>
          </a:prstGeom>
          <a:solidFill>
            <a:srgbClr val="1A2B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5264950" y="1045763"/>
            <a:ext cx="35718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lang="en-US" sz="900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WEAK COMMUNICATION SYSTEM BETWEEN RIDER AND DRIVER </a:t>
            </a:r>
            <a:endParaRPr i="0" sz="900" u="none" cap="none" strike="noStrike">
              <a:solidFill>
                <a:srgbClr val="1A2B3C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4872038" y="1500188"/>
            <a:ext cx="285750" cy="285750"/>
          </a:xfrm>
          <a:prstGeom prst="rect">
            <a:avLst/>
          </a:prstGeom>
          <a:solidFill>
            <a:srgbClr val="1A2B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5264950" y="1500200"/>
            <a:ext cx="34992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b="1" lang="en-US" sz="900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POOR TRANSPARENCY IN COST BREAKDOWN FOR SHARED RIDES 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4872038" y="1964531"/>
            <a:ext cx="285750" cy="285750"/>
          </a:xfrm>
          <a:prstGeom prst="rect">
            <a:avLst/>
          </a:prstGeom>
          <a:solidFill>
            <a:srgbClr val="1A2B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5264944" y="2028825"/>
            <a:ext cx="2414588" cy="1571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b="1" i="0" lang="en-US" sz="9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INEFFICIENT COORDINATION GAPS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4872038" y="2428875"/>
            <a:ext cx="285750" cy="285750"/>
          </a:xfrm>
          <a:prstGeom prst="rect">
            <a:avLst/>
          </a:prstGeom>
          <a:solidFill>
            <a:srgbClr val="1A2B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"/>
          <p:cNvSpPr/>
          <p:nvPr/>
        </p:nvSpPr>
        <p:spPr>
          <a:xfrm>
            <a:off x="5264944" y="2493169"/>
            <a:ext cx="2241352" cy="1571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b="1" i="0" lang="en-US" sz="9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LACK OF SECURE RIDE-SHARING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" name="Google Shape;63;p3" title="ChatGPT Image May 12, 2026, 01_04_32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2050" y="2817650"/>
            <a:ext cx="3892099" cy="218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9" name="Google Shape;69;g3e90c9244f7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g3e90c9244f7_0_16"/>
          <p:cNvSpPr/>
          <p:nvPr/>
        </p:nvSpPr>
        <p:spPr>
          <a:xfrm rot="-5400000">
            <a:off x="-905428" y="2432396"/>
            <a:ext cx="32397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600"/>
              <a:buFont typeface="Montserrat Black"/>
              <a:buNone/>
            </a:pPr>
            <a:r>
              <a:rPr b="1" i="0" lang="en-US" sz="16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SOLUTION ARCHITECTURE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g3e90c9244f7_0_16"/>
          <p:cNvSpPr/>
          <p:nvPr/>
        </p:nvSpPr>
        <p:spPr>
          <a:xfrm>
            <a:off x="1871663" y="713231"/>
            <a:ext cx="6700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Multi-Layered Implementation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g3e90c9244f7_0_16"/>
          <p:cNvSpPr/>
          <p:nvPr/>
        </p:nvSpPr>
        <p:spPr>
          <a:xfrm>
            <a:off x="2193131" y="1747624"/>
            <a:ext cx="428700" cy="428700"/>
          </a:xfrm>
          <a:prstGeom prst="rect">
            <a:avLst/>
          </a:prstGeom>
          <a:solidFill>
            <a:srgbClr val="FF5A5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3" name="Google Shape;73;g3e90c9244f7_0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21719" y="1876211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g3e90c9244f7_0_16"/>
          <p:cNvSpPr/>
          <p:nvPr/>
        </p:nvSpPr>
        <p:spPr>
          <a:xfrm>
            <a:off x="2836069" y="1872444"/>
            <a:ext cx="51345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SECURITY FRAMEWORK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3e90c9244f7_0_16"/>
          <p:cNvSpPr/>
          <p:nvPr/>
        </p:nvSpPr>
        <p:spPr>
          <a:xfrm>
            <a:off x="2836069" y="2081399"/>
            <a:ext cx="51345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24/7 real-time monitoring, driver verification protocols, and one-touch emergency alert systems.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g3e90c9244f7_0_16"/>
          <p:cNvSpPr/>
          <p:nvPr/>
        </p:nvSpPr>
        <p:spPr>
          <a:xfrm>
            <a:off x="2193131" y="2919199"/>
            <a:ext cx="428700" cy="428700"/>
          </a:xfrm>
          <a:prstGeom prst="rect">
            <a:avLst/>
          </a:prstGeom>
          <a:solidFill>
            <a:srgbClr val="FF5A5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7" name="Google Shape;77;g3e90c9244f7_0_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00288" y="3047786"/>
            <a:ext cx="214313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g3e90c9244f7_0_16"/>
          <p:cNvSpPr/>
          <p:nvPr/>
        </p:nvSpPr>
        <p:spPr>
          <a:xfrm>
            <a:off x="2836069" y="2964014"/>
            <a:ext cx="55077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SCALABLE ARCHITECTURE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g3e90c9244f7_0_16"/>
          <p:cNvSpPr/>
          <p:nvPr/>
        </p:nvSpPr>
        <p:spPr>
          <a:xfrm>
            <a:off x="2836069" y="3172969"/>
            <a:ext cx="55077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Modular microservices design with multi-currency and multi-language support for rapid cross-market deployment.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g3e90c9244f7_0_16"/>
          <p:cNvSpPr/>
          <p:nvPr/>
        </p:nvSpPr>
        <p:spPr>
          <a:xfrm>
            <a:off x="2193131" y="4090774"/>
            <a:ext cx="428700" cy="428700"/>
          </a:xfrm>
          <a:prstGeom prst="rect">
            <a:avLst/>
          </a:prstGeom>
          <a:solidFill>
            <a:srgbClr val="FF5A5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1" name="Google Shape;81;g3e90c9244f7_0_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00288" y="4219361"/>
            <a:ext cx="214313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g3e90c9244f7_0_16"/>
          <p:cNvSpPr/>
          <p:nvPr/>
        </p:nvSpPr>
        <p:spPr>
          <a:xfrm>
            <a:off x="2836069" y="4215594"/>
            <a:ext cx="48936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USER-CENTRIC DESIGN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g3e90c9244f7_0_16"/>
          <p:cNvSpPr/>
          <p:nvPr/>
        </p:nvSpPr>
        <p:spPr>
          <a:xfrm>
            <a:off x="2836069" y="4424549"/>
            <a:ext cx="48936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Intuitive UI/UX optimized for low-bandwidth environments and varying digital literacy levels.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89" name="Google Shape;89;g3e90c9244f7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3e90c9244f7_0_35"/>
          <p:cNvSpPr/>
          <p:nvPr/>
        </p:nvSpPr>
        <p:spPr>
          <a:xfrm rot="-5400000">
            <a:off x="-359894" y="2415391"/>
            <a:ext cx="21486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800"/>
              <a:buFont typeface="Montserrat Black"/>
              <a:buNone/>
            </a:pPr>
            <a:r>
              <a:rPr b="1" i="0" lang="en-US" sz="1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SAFETY SHIELD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3e90c9244f7_0_35"/>
          <p:cNvSpPr/>
          <p:nvPr/>
        </p:nvSpPr>
        <p:spPr>
          <a:xfrm>
            <a:off x="1871663" y="713231"/>
            <a:ext cx="6700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Enhanced Security Ecosystem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2" name="Google Shape;92;g3e90c9244f7_0_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00263" y="1733336"/>
            <a:ext cx="2786063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3e90c9244f7_0_35"/>
          <p:cNvSpPr/>
          <p:nvPr/>
        </p:nvSpPr>
        <p:spPr>
          <a:xfrm>
            <a:off x="2100263" y="2133386"/>
            <a:ext cx="2786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REAL-TIME GPS TRACKING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e90c9244f7_0_35"/>
          <p:cNvSpPr/>
          <p:nvPr/>
        </p:nvSpPr>
        <p:spPr>
          <a:xfrm>
            <a:off x="2100263" y="2392347"/>
            <a:ext cx="2786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Continuous live location monitoring visible to riders, drivers, and support teams throughout the journey.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e90c9244f7_0_35"/>
          <p:cNvSpPr/>
          <p:nvPr/>
        </p:nvSpPr>
        <p:spPr>
          <a:xfrm>
            <a:off x="2100275" y="2622452"/>
            <a:ext cx="2786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0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A5F"/>
              </a:buClr>
              <a:buSzPts val="700"/>
              <a:buFont typeface="Montserrat Black"/>
              <a:buNone/>
            </a:pPr>
            <a:r>
              <a:rPr b="1" i="0" lang="en-US" sz="70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ACTIVE 24/7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6" name="Google Shape;96;g3e90c9244f7_0_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57838" y="1733336"/>
            <a:ext cx="2786063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3e90c9244f7_0_35"/>
          <p:cNvSpPr/>
          <p:nvPr/>
        </p:nvSpPr>
        <p:spPr>
          <a:xfrm>
            <a:off x="5557838" y="2133386"/>
            <a:ext cx="2786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AI ANOMALY DETECTION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3e90c9244f7_0_35"/>
          <p:cNvSpPr/>
          <p:nvPr/>
        </p:nvSpPr>
        <p:spPr>
          <a:xfrm>
            <a:off x="5557838" y="2392347"/>
            <a:ext cx="2786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Advanced algorithms that automatically detect unusual behavior or significant route deviations.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3e90c9244f7_0_35"/>
          <p:cNvSpPr/>
          <p:nvPr/>
        </p:nvSpPr>
        <p:spPr>
          <a:xfrm>
            <a:off x="5557850" y="2622450"/>
            <a:ext cx="2786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0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A5F"/>
              </a:buClr>
              <a:buSzPts val="700"/>
              <a:buFont typeface="Montserrat Black"/>
              <a:buNone/>
            </a:pPr>
            <a:r>
              <a:rPr b="1" i="0" lang="en-US" sz="70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AUTOMATED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0" name="Google Shape;100;g3e90c9244f7_0_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00263" y="3456766"/>
            <a:ext cx="2786063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3e90c9244f7_0_35"/>
          <p:cNvSpPr/>
          <p:nvPr/>
        </p:nvSpPr>
        <p:spPr>
          <a:xfrm>
            <a:off x="2100263" y="3856816"/>
            <a:ext cx="2786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DEDICATED SUPPORT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3e90c9244f7_0_35"/>
          <p:cNvSpPr/>
          <p:nvPr/>
        </p:nvSpPr>
        <p:spPr>
          <a:xfrm>
            <a:off x="2100263" y="4115777"/>
            <a:ext cx="2786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Specialized safety teams monitoring all rides across multiple time zones for immediate intervention.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e90c9244f7_0_35"/>
          <p:cNvSpPr/>
          <p:nvPr/>
        </p:nvSpPr>
        <p:spPr>
          <a:xfrm>
            <a:off x="2100275" y="4345874"/>
            <a:ext cx="2786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0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A5F"/>
              </a:buClr>
              <a:buSzPts val="700"/>
              <a:buFont typeface="Montserrat Black"/>
              <a:buNone/>
            </a:pPr>
            <a:r>
              <a:rPr b="1" i="0" lang="en-US" sz="70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GLOBAL TEAM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e90c9244f7_0_35"/>
          <p:cNvSpPr/>
          <p:nvPr/>
        </p:nvSpPr>
        <p:spPr>
          <a:xfrm>
            <a:off x="5557838" y="3599641"/>
            <a:ext cx="2786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SOS EMERGENCY FEATURES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e90c9244f7_0_35"/>
          <p:cNvSpPr/>
          <p:nvPr/>
        </p:nvSpPr>
        <p:spPr>
          <a:xfrm>
            <a:off x="5557838" y="3858602"/>
            <a:ext cx="2786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One-tap emergency alerts to local authorities with automatic location sharing and incident logging.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e90c9244f7_0_35"/>
          <p:cNvSpPr/>
          <p:nvPr/>
        </p:nvSpPr>
        <p:spPr>
          <a:xfrm>
            <a:off x="5557850" y="4345875"/>
            <a:ext cx="2786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0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A5F"/>
              </a:buClr>
              <a:buSzPts val="700"/>
              <a:buFont typeface="Montserrat Black"/>
              <a:buNone/>
            </a:pPr>
            <a:r>
              <a:rPr b="1" i="0" lang="en-US" sz="70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INSTANT RESPONSE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2" name="Google Shape;112;g3e90c9244f7_0_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3e90c9244f7_0_59"/>
          <p:cNvSpPr/>
          <p:nvPr/>
        </p:nvSpPr>
        <p:spPr>
          <a:xfrm rot="-5400000">
            <a:off x="-575894" y="2415489"/>
            <a:ext cx="25806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800"/>
              <a:buFont typeface="Montserrat Black"/>
              <a:buNone/>
            </a:pPr>
            <a:r>
              <a:rPr b="1" i="0" lang="en-US" sz="1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GROWTH METRICS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e90c9244f7_0_59"/>
          <p:cNvSpPr/>
          <p:nvPr/>
        </p:nvSpPr>
        <p:spPr>
          <a:xfrm>
            <a:off x="1871663" y="713231"/>
            <a:ext cx="6700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500+ Downloads &amp; Global Adoption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5" name="Google Shape;115;g3e90c9244f7_0_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1663" y="1433299"/>
            <a:ext cx="6700838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e90c9244f7_0_59"/>
          <p:cNvSpPr/>
          <p:nvPr/>
        </p:nvSpPr>
        <p:spPr>
          <a:xfrm>
            <a:off x="1871663" y="4090774"/>
            <a:ext cx="2233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5A5F"/>
              </a:buClr>
              <a:buSzPts val="2100"/>
              <a:buFont typeface="Montserrat Black"/>
              <a:buNone/>
            </a:pPr>
            <a:r>
              <a:rPr b="1" i="0" lang="en-US" sz="210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500+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e90c9244f7_0_59"/>
          <p:cNvSpPr/>
          <p:nvPr/>
        </p:nvSpPr>
        <p:spPr>
          <a:xfrm>
            <a:off x="1871663" y="4492609"/>
            <a:ext cx="22335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800"/>
              <a:buFont typeface="Montserrat Black"/>
              <a:buNone/>
            </a:pPr>
            <a:r>
              <a:rPr b="1" i="0" lang="en-US" sz="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TOTAL DOWNLOADS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e90c9244f7_0_59"/>
          <p:cNvSpPr/>
          <p:nvPr/>
        </p:nvSpPr>
        <p:spPr>
          <a:xfrm>
            <a:off x="4105284" y="4090774"/>
            <a:ext cx="2233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5A5F"/>
              </a:buClr>
              <a:buSzPts val="2100"/>
              <a:buFont typeface="Montserrat Black"/>
              <a:buNone/>
            </a:pPr>
            <a:r>
              <a:rPr b="1" i="0" lang="en-US" sz="210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4.5★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e90c9244f7_0_59"/>
          <p:cNvSpPr/>
          <p:nvPr/>
        </p:nvSpPr>
        <p:spPr>
          <a:xfrm>
            <a:off x="4105284" y="4492609"/>
            <a:ext cx="22335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800"/>
              <a:buFont typeface="Montserrat Black"/>
              <a:buNone/>
            </a:pPr>
            <a:r>
              <a:rPr b="1" i="0" lang="en-US" sz="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USER RATING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e90c9244f7_0_59"/>
          <p:cNvSpPr/>
          <p:nvPr/>
        </p:nvSpPr>
        <p:spPr>
          <a:xfrm>
            <a:off x="6338906" y="4090774"/>
            <a:ext cx="2233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5A5F"/>
              </a:buClr>
              <a:buSzPts val="2100"/>
              <a:buFont typeface="Montserrat Black"/>
              <a:buNone/>
            </a:pPr>
            <a:r>
              <a:rPr b="1" i="0" lang="en-US" sz="210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e90c9244f7_0_59"/>
          <p:cNvSpPr/>
          <p:nvPr/>
        </p:nvSpPr>
        <p:spPr>
          <a:xfrm>
            <a:off x="6338906" y="4492609"/>
            <a:ext cx="22335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800"/>
              <a:buFont typeface="Montserrat Black"/>
              <a:buNone/>
            </a:pPr>
            <a:r>
              <a:rPr b="1" i="0" lang="en-US" sz="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GLOBAL MARKETS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7" name="Google Shape;127;g3e90c9244f7_0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3e90c9244f7_0_73"/>
          <p:cNvSpPr/>
          <p:nvPr/>
        </p:nvSpPr>
        <p:spPr>
          <a:xfrm rot="-5400000">
            <a:off x="-541994" y="2415457"/>
            <a:ext cx="25128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800"/>
              <a:buFont typeface="Montserrat Black"/>
              <a:buNone/>
            </a:pPr>
            <a:r>
              <a:rPr b="1" i="0" lang="en-US" sz="1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MARKET SUCCESS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3e90c9244f7_0_73"/>
          <p:cNvSpPr/>
          <p:nvPr/>
        </p:nvSpPr>
        <p:spPr>
          <a:xfrm>
            <a:off x="1841400" y="1219825"/>
            <a:ext cx="6813900" cy="2487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F4F7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90c9244f7_0_73"/>
          <p:cNvSpPr txBox="1"/>
          <p:nvPr/>
        </p:nvSpPr>
        <p:spPr>
          <a:xfrm>
            <a:off x="1841400" y="3284300"/>
            <a:ext cx="6922800" cy="1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A2B3C"/>
                </a:solidFill>
                <a:latin typeface="Montserrat"/>
                <a:ea typeface="Montserrat"/>
                <a:cs typeface="Montserrat"/>
                <a:sym typeface="Montserrat"/>
              </a:rPr>
              <a:t>Key Highlights</a:t>
            </a:r>
            <a:endParaRPr b="1" sz="1200">
              <a:solidFill>
                <a:srgbClr val="1A2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D4F5E"/>
              </a:buClr>
              <a:buSzPts val="1000"/>
              <a:buChar char="●"/>
            </a:pPr>
            <a:r>
              <a:rPr b="1" lang="en-US" sz="1000">
                <a:solidFill>
                  <a:srgbClr val="3D4F5E"/>
                </a:solidFill>
                <a:latin typeface="Montserrat"/>
                <a:ea typeface="Montserrat"/>
                <a:cs typeface="Montserrat"/>
                <a:sym typeface="Montserrat"/>
              </a:rPr>
              <a:t>Canada</a:t>
            </a:r>
            <a:r>
              <a:rPr lang="en-US" sz="1000">
                <a:solidFill>
                  <a:srgbClr val="3D4F5E"/>
                </a:solidFill>
                <a:latin typeface="Montserrat"/>
                <a:ea typeface="Montserrat"/>
                <a:cs typeface="Montserrat"/>
                <a:sym typeface="Montserrat"/>
              </a:rPr>
              <a:t> remains one of the primary operational markets for PUDO App.</a:t>
            </a:r>
            <a:endParaRPr sz="1000">
              <a:solidFill>
                <a:srgbClr val="3D4F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1000"/>
              <a:buChar char="●"/>
            </a:pPr>
            <a:r>
              <a:rPr b="1" lang="en-US" sz="1000">
                <a:solidFill>
                  <a:srgbClr val="3D4F5E"/>
                </a:solidFill>
                <a:latin typeface="Montserrat"/>
                <a:ea typeface="Montserrat"/>
                <a:cs typeface="Montserrat"/>
                <a:sym typeface="Montserrat"/>
              </a:rPr>
              <a:t>Nigeria</a:t>
            </a:r>
            <a:r>
              <a:rPr lang="en-US" sz="1000">
                <a:solidFill>
                  <a:srgbClr val="3D4F5E"/>
                </a:solidFill>
                <a:latin typeface="Montserrat"/>
                <a:ea typeface="Montserrat"/>
                <a:cs typeface="Montserrat"/>
                <a:sym typeface="Montserrat"/>
              </a:rPr>
              <a:t> represents a major growth and deployment region for the platform.</a:t>
            </a:r>
            <a:endParaRPr sz="1000">
              <a:solidFill>
                <a:srgbClr val="3D4F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1000"/>
              <a:buChar char="●"/>
            </a:pPr>
            <a:r>
              <a:rPr lang="en-US" sz="1000">
                <a:solidFill>
                  <a:srgbClr val="3D4F5E"/>
                </a:solidFill>
                <a:latin typeface="Montserrat"/>
                <a:ea typeface="Montserrat"/>
                <a:cs typeface="Montserrat"/>
                <a:sym typeface="Montserrat"/>
              </a:rPr>
              <a:t>The app is also available through the </a:t>
            </a:r>
            <a:r>
              <a:rPr b="1" lang="en-US" sz="1000">
                <a:solidFill>
                  <a:srgbClr val="3D4F5E"/>
                </a:solidFill>
                <a:latin typeface="Montserrat"/>
                <a:ea typeface="Montserrat"/>
                <a:cs typeface="Montserrat"/>
                <a:sym typeface="Montserrat"/>
              </a:rPr>
              <a:t>United States</a:t>
            </a:r>
            <a:r>
              <a:rPr lang="en-US" sz="1000">
                <a:solidFill>
                  <a:srgbClr val="3D4F5E"/>
                </a:solidFill>
                <a:latin typeface="Montserrat"/>
                <a:ea typeface="Montserrat"/>
                <a:cs typeface="Montserrat"/>
                <a:sym typeface="Montserrat"/>
              </a:rPr>
              <a:t> App Store</a:t>
            </a:r>
            <a:r>
              <a:rPr lang="en-US" sz="1000">
                <a:solidFill>
                  <a:srgbClr val="3D4F5E"/>
                </a:solidFill>
                <a:latin typeface="Montserrat"/>
                <a:ea typeface="Montserrat"/>
                <a:cs typeface="Montserrat"/>
                <a:sym typeface="Montserrat"/>
              </a:rPr>
              <a:t>, showing international accessibility.</a:t>
            </a:r>
            <a:endParaRPr sz="1000">
              <a:solidFill>
                <a:srgbClr val="3D4F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1000"/>
              <a:buFont typeface="Montserrat"/>
              <a:buChar char="●"/>
            </a:pPr>
            <a:r>
              <a:rPr lang="en-US" sz="1000">
                <a:solidFill>
                  <a:srgbClr val="3D4F5E"/>
                </a:solidFill>
                <a:latin typeface="Montserrat"/>
                <a:ea typeface="Montserrat"/>
                <a:cs typeface="Montserrat"/>
                <a:sym typeface="Montserrat"/>
              </a:rPr>
              <a:t>Additional downloads and visibility may come from other regions through Google Play and App Store global accessibility.</a:t>
            </a:r>
            <a:endParaRPr sz="1000">
              <a:solidFill>
                <a:srgbClr val="3D4F5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g3e90c9244f7_0_73"/>
          <p:cNvSpPr txBox="1"/>
          <p:nvPr/>
        </p:nvSpPr>
        <p:spPr>
          <a:xfrm>
            <a:off x="2681200" y="209775"/>
            <a:ext cx="52587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PUDO APP COUNTRY-WISE PRESENCE AND USER REACH</a:t>
            </a:r>
            <a:endParaRPr sz="2450">
              <a:solidFill>
                <a:srgbClr val="1A2B3C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32" name="Google Shape;132;g3e90c9244f7_0_73" title="ChatGPT Image May 13, 2026, 11_47_17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9401" y="1034525"/>
            <a:ext cx="5197901" cy="247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8" name="Google Shape;13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/>
          <p:nvPr/>
        </p:nvSpPr>
        <p:spPr>
          <a:xfrm rot="-5400000">
            <a:off x="-426839" y="2397621"/>
            <a:ext cx="2282428" cy="3482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000"/>
              <a:buFont typeface="Montserrat Black"/>
              <a:buNone/>
            </a:pPr>
            <a:r>
              <a:rPr b="1" i="0" lang="en-US" sz="2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OPTIMIZATION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871663" y="856106"/>
            <a:ext cx="6700838" cy="8229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SMART ALGORITHMS FOR MAXIMUM EFFICIENCY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1" name="Google Shape;14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1663" y="2066581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6"/>
          <p:cNvSpPr/>
          <p:nvPr/>
        </p:nvSpPr>
        <p:spPr>
          <a:xfrm>
            <a:off x="2214563" y="2094880"/>
            <a:ext cx="2936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GEO-LOCATION LOGIC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2214563" y="2339554"/>
            <a:ext cx="2936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Advanced matching algorithms based on real-time geographical proximity and route alignment.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4" name="Google Shape;14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93519" y="2066581"/>
            <a:ext cx="14287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/>
          <p:nvPr/>
        </p:nvSpPr>
        <p:spPr>
          <a:xfrm>
            <a:off x="5578711" y="2079341"/>
            <a:ext cx="29937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NEARBY SUGGESTIONS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5578711" y="2316245"/>
            <a:ext cx="2993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Intelligent prompts for pickup points that minimize driver detours and maximize convenience.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7" name="Google Shape;14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71663" y="293990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/>
          <p:nvPr/>
        </p:nvSpPr>
        <p:spPr>
          <a:xfrm>
            <a:off x="2214563" y="2983744"/>
            <a:ext cx="2936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DYNAMIC ROUTING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2214563" y="3267265"/>
            <a:ext cx="2936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Real-time updates and flexible stop management during the trip to handle changing conditions.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0" name="Google Shape;150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93519" y="293990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/>
          <p:nvPr/>
        </p:nvSpPr>
        <p:spPr>
          <a:xfrm>
            <a:off x="5636419" y="2968204"/>
            <a:ext cx="2936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REDUCED DEVIATION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5636419" y="3228417"/>
            <a:ext cx="2936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Minimizing unnecessary travel time through smart route optimization and passenger grouping.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1871663" y="3997179"/>
            <a:ext cx="2062758" cy="380405"/>
          </a:xfrm>
          <a:prstGeom prst="rect">
            <a:avLst/>
          </a:prstGeom>
          <a:solidFill>
            <a:srgbClr val="1A2B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"/>
          <p:cNvSpPr/>
          <p:nvPr/>
        </p:nvSpPr>
        <p:spPr>
          <a:xfrm>
            <a:off x="1871663" y="3997179"/>
            <a:ext cx="2062758" cy="380405"/>
          </a:xfrm>
          <a:prstGeom prst="rect">
            <a:avLst/>
          </a:prstGeom>
          <a:noFill/>
          <a:ln>
            <a:noFill/>
          </a:ln>
        </p:spPr>
        <p:txBody>
          <a:bodyPr anchorCtr="0" anchor="t" bIns="102100" lIns="204075" spcFirstLastPara="1" rIns="204075" wrap="square" tIns="1021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7F6"/>
              </a:buClr>
              <a:buSzPts val="1200"/>
              <a:buFont typeface="Montserrat Black"/>
              <a:buNone/>
            </a:pPr>
            <a:r>
              <a:rPr b="1" i="0" lang="en-US" sz="1200" u="none" cap="none" strike="noStrike">
                <a:solidFill>
                  <a:srgbClr val="F4F7F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EFFICIENCY GAINS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4148733" y="4099871"/>
            <a:ext cx="4079081" cy="1750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A5F"/>
              </a:buClr>
              <a:buSzPts val="900"/>
              <a:buFont typeface="Open Sans"/>
              <a:buNone/>
            </a:pPr>
            <a:r>
              <a:rPr b="1" i="0" lang="en-US" sz="900" u="none" cap="none" strike="noStrike">
                <a:solidFill>
                  <a:srgbClr val="FF5A5F"/>
                </a:solidFill>
                <a:latin typeface="Open Sans"/>
                <a:ea typeface="Open Sans"/>
                <a:cs typeface="Open Sans"/>
                <a:sym typeface="Open Sans"/>
              </a:rPr>
              <a:t>Significantly improving ride efficiency and reducing travel deviations.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1" name="Google Shape;161;g3e111628b33_1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e111628b33_1_18"/>
          <p:cNvSpPr/>
          <p:nvPr/>
        </p:nvSpPr>
        <p:spPr>
          <a:xfrm rot="-5400000">
            <a:off x="-475103" y="2397535"/>
            <a:ext cx="2379000" cy="3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000"/>
              <a:buFont typeface="Montserrat Black"/>
              <a:buNone/>
            </a:pPr>
            <a:r>
              <a:rPr b="1" i="0" lang="en-US" sz="2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LIVE TRACKING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e111628b33_1_18"/>
          <p:cNvSpPr/>
          <p:nvPr/>
        </p:nvSpPr>
        <p:spPr>
          <a:xfrm>
            <a:off x="1871663" y="856106"/>
            <a:ext cx="67008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TRANSPARENCY THROUGH LIVE MONITORING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4" name="Google Shape;164;g3e111628b33_1_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1663" y="2080868"/>
            <a:ext cx="1714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3e111628b33_1_18"/>
          <p:cNvSpPr/>
          <p:nvPr/>
        </p:nvSpPr>
        <p:spPr>
          <a:xfrm>
            <a:off x="2150269" y="2036220"/>
            <a:ext cx="29646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LIVE LOCATION TRACKING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e111628b33_1_18"/>
          <p:cNvSpPr/>
          <p:nvPr/>
        </p:nvSpPr>
        <p:spPr>
          <a:xfrm>
            <a:off x="2150269" y="2266606"/>
            <a:ext cx="2964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Constant monitoring of the vehicle's position throughout the ride for both drivers and passengers.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7" name="Google Shape;167;g3e111628b33_1_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29238" y="2080868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3e111628b33_1_18"/>
          <p:cNvSpPr/>
          <p:nvPr/>
        </p:nvSpPr>
        <p:spPr>
          <a:xfrm>
            <a:off x="5664994" y="2036220"/>
            <a:ext cx="29076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ACCURATE ETA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3e111628b33_1_18"/>
          <p:cNvSpPr/>
          <p:nvPr/>
        </p:nvSpPr>
        <p:spPr>
          <a:xfrm>
            <a:off x="5664994" y="2266606"/>
            <a:ext cx="2907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Predictive arrival times based on live traffic and trip progress data for better coordination.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0" name="Google Shape;170;g3e111628b33_1_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71663" y="2868467"/>
            <a:ext cx="20002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e111628b33_1_18"/>
          <p:cNvSpPr/>
          <p:nvPr/>
        </p:nvSpPr>
        <p:spPr>
          <a:xfrm>
            <a:off x="2178844" y="2870436"/>
            <a:ext cx="2936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NAVIGATION SUPPORT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e111628b33_1_18"/>
          <p:cNvSpPr/>
          <p:nvPr/>
        </p:nvSpPr>
        <p:spPr>
          <a:xfrm>
            <a:off x="2178844" y="3054204"/>
            <a:ext cx="2936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Seamless integration with map services for precise driver guidance and route visualization.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3" name="Google Shape;173;g3e111628b33_1_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29238" y="2868467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3e111628b33_1_18"/>
          <p:cNvSpPr/>
          <p:nvPr/>
        </p:nvSpPr>
        <p:spPr>
          <a:xfrm>
            <a:off x="5664994" y="2854897"/>
            <a:ext cx="29076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TRIP PROGRESS UPDATES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e111628b33_1_18"/>
          <p:cNvSpPr/>
          <p:nvPr/>
        </p:nvSpPr>
        <p:spPr>
          <a:xfrm>
            <a:off x="5664994" y="3054204"/>
            <a:ext cx="2907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85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Real-time synchronization of journey status to enhance passenger peace of mind and safety.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6" name="Google Shape;176;g3e111628b33_1_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445311" y="4088262"/>
            <a:ext cx="192881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3e111628b33_1_18"/>
          <p:cNvSpPr/>
          <p:nvPr/>
        </p:nvSpPr>
        <p:spPr>
          <a:xfrm>
            <a:off x="1871663" y="4359725"/>
            <a:ext cx="1340100" cy="1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700"/>
              <a:buFont typeface="Montserrat Black"/>
              <a:buNone/>
            </a:pPr>
            <a:r>
              <a:rPr b="1" i="0" lang="en-US" sz="7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RIDE STARTED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8" name="Google Shape;178;g3e111628b33_1_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96205" y="4088262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e111628b33_1_18"/>
          <p:cNvSpPr/>
          <p:nvPr/>
        </p:nvSpPr>
        <p:spPr>
          <a:xfrm>
            <a:off x="3211841" y="4359725"/>
            <a:ext cx="1340100" cy="1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700"/>
              <a:buFont typeface="Montserrat Black"/>
              <a:buNone/>
            </a:pPr>
            <a:r>
              <a:rPr b="1" i="0" lang="en-US" sz="7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 PROGRESS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0" name="Google Shape;180;g3e111628b33_1_1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168531" y="4088262"/>
            <a:ext cx="107156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e111628b33_1_18"/>
          <p:cNvSpPr/>
          <p:nvPr/>
        </p:nvSpPr>
        <p:spPr>
          <a:xfrm>
            <a:off x="4552020" y="4359725"/>
            <a:ext cx="1340100" cy="1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700"/>
              <a:buFont typeface="Montserrat Black"/>
              <a:buNone/>
            </a:pPr>
            <a:r>
              <a:rPr b="1" i="0" lang="en-US" sz="7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MID-POINT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2" name="Google Shape;182;g3e111628b33_1_1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476563" y="4088262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3e111628b33_1_18"/>
          <p:cNvSpPr/>
          <p:nvPr/>
        </p:nvSpPr>
        <p:spPr>
          <a:xfrm>
            <a:off x="5892198" y="4359725"/>
            <a:ext cx="1340100" cy="1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700"/>
              <a:buFont typeface="Montserrat Black"/>
              <a:buNone/>
            </a:pPr>
            <a:r>
              <a:rPr b="1" i="0" lang="en-US" sz="7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APPROACHING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4" name="Google Shape;184;g3e111628b33_1_1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816741" y="4088262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3e111628b33_1_18"/>
          <p:cNvSpPr/>
          <p:nvPr/>
        </p:nvSpPr>
        <p:spPr>
          <a:xfrm>
            <a:off x="7232377" y="4359725"/>
            <a:ext cx="1340100" cy="1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700"/>
              <a:buFont typeface="Montserrat Black"/>
              <a:buNone/>
            </a:pPr>
            <a:r>
              <a:rPr b="1" i="0" lang="en-US" sz="7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COMPLETED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1" name="Google Shape;19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0"/>
          <p:cNvSpPr/>
          <p:nvPr/>
        </p:nvSpPr>
        <p:spPr>
          <a:xfrm rot="-5400000">
            <a:off x="-478631" y="2397621"/>
            <a:ext cx="2386013" cy="3482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000"/>
              <a:buFont typeface="Montserrat Black"/>
              <a:buNone/>
            </a:pPr>
            <a:r>
              <a:rPr b="1" i="0" lang="en-US" sz="20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ARCHITECTURE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1871663" y="856106"/>
            <a:ext cx="6700838" cy="377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HIGH-PERFORMANCE TECH STACK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1878806" y="1597605"/>
            <a:ext cx="2005943" cy="473273"/>
          </a:xfrm>
          <a:prstGeom prst="rect">
            <a:avLst/>
          </a:prstGeom>
          <a:solidFill>
            <a:srgbClr val="1A2B3C"/>
          </a:solidFill>
          <a:ln cap="flat" cmpd="sng" w="18275">
            <a:solidFill>
              <a:srgbClr val="1A2B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0"/>
          <p:cNvSpPr/>
          <p:nvPr/>
        </p:nvSpPr>
        <p:spPr>
          <a:xfrm>
            <a:off x="1878806" y="1597605"/>
            <a:ext cx="2005943" cy="473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7F6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F4F7F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CATEGORY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3884749" y="1597605"/>
            <a:ext cx="4680607" cy="473273"/>
          </a:xfrm>
          <a:prstGeom prst="rect">
            <a:avLst/>
          </a:prstGeom>
          <a:solidFill>
            <a:srgbClr val="1A2B3C"/>
          </a:solidFill>
          <a:ln cap="flat" cmpd="sng" w="18275">
            <a:solidFill>
              <a:srgbClr val="1A2B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0"/>
          <p:cNvSpPr/>
          <p:nvPr/>
        </p:nvSpPr>
        <p:spPr>
          <a:xfrm>
            <a:off x="3884749" y="1597605"/>
            <a:ext cx="4680607" cy="473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7F6"/>
              </a:buClr>
              <a:buSzPts val="1000"/>
              <a:buFont typeface="Montserrat Black"/>
              <a:buNone/>
            </a:pPr>
            <a:r>
              <a:rPr b="1" i="0" lang="en-US" sz="1000" u="none" cap="none" strike="noStrike">
                <a:solidFill>
                  <a:srgbClr val="F4F7F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TECHNOLOGIES &amp; FRAMEWORKS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1878806" y="2056591"/>
            <a:ext cx="2005943" cy="492919"/>
          </a:xfrm>
          <a:prstGeom prst="rect">
            <a:avLst/>
          </a:prstGeom>
          <a:solidFill>
            <a:srgbClr val="FF5A5F">
              <a:alpha val="10196"/>
            </a:srgbClr>
          </a:solidFill>
          <a:ln cap="flat" cmpd="sng" w="18275">
            <a:solidFill>
              <a:srgbClr val="1A2B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"/>
          <p:cNvSpPr/>
          <p:nvPr/>
        </p:nvSpPr>
        <p:spPr>
          <a:xfrm>
            <a:off x="1878806" y="2056591"/>
            <a:ext cx="2005943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b="1" i="0" lang="en-US" sz="9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FRONTEND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3884749" y="2056591"/>
            <a:ext cx="4680607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Flutter, React Native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1878806" y="2549509"/>
            <a:ext cx="2005943" cy="492919"/>
          </a:xfrm>
          <a:prstGeom prst="rect">
            <a:avLst/>
          </a:prstGeom>
          <a:solidFill>
            <a:srgbClr val="FF5A5F">
              <a:alpha val="10196"/>
            </a:srgbClr>
          </a:solidFill>
          <a:ln cap="flat" cmpd="sng" w="18275">
            <a:solidFill>
              <a:srgbClr val="1A2B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"/>
          <p:cNvSpPr/>
          <p:nvPr/>
        </p:nvSpPr>
        <p:spPr>
          <a:xfrm>
            <a:off x="1878806" y="2549509"/>
            <a:ext cx="2005943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b="1" i="0" lang="en-US" sz="9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BACKEND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3884749" y="2549509"/>
            <a:ext cx="4680607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Node.js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/>
          <p:nvPr/>
        </p:nvSpPr>
        <p:spPr>
          <a:xfrm>
            <a:off x="1878806" y="3042428"/>
            <a:ext cx="2005943" cy="492919"/>
          </a:xfrm>
          <a:prstGeom prst="rect">
            <a:avLst/>
          </a:prstGeom>
          <a:solidFill>
            <a:srgbClr val="FF5A5F">
              <a:alpha val="10196"/>
            </a:srgbClr>
          </a:solidFill>
          <a:ln cap="flat" cmpd="sng" w="18275">
            <a:solidFill>
              <a:srgbClr val="1A2B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0"/>
          <p:cNvSpPr/>
          <p:nvPr/>
        </p:nvSpPr>
        <p:spPr>
          <a:xfrm>
            <a:off x="1878806" y="3042428"/>
            <a:ext cx="2005943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b="1" i="0" lang="en-US" sz="9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DATABASE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0"/>
          <p:cNvSpPr/>
          <p:nvPr/>
        </p:nvSpPr>
        <p:spPr>
          <a:xfrm>
            <a:off x="3884749" y="3042428"/>
            <a:ext cx="4680607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MongoDB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0"/>
          <p:cNvSpPr/>
          <p:nvPr/>
        </p:nvSpPr>
        <p:spPr>
          <a:xfrm>
            <a:off x="1878806" y="3535347"/>
            <a:ext cx="2005943" cy="492919"/>
          </a:xfrm>
          <a:prstGeom prst="rect">
            <a:avLst/>
          </a:prstGeom>
          <a:solidFill>
            <a:srgbClr val="FF5A5F">
              <a:alpha val="10196"/>
            </a:srgbClr>
          </a:solidFill>
          <a:ln cap="flat" cmpd="sng" w="18275">
            <a:solidFill>
              <a:srgbClr val="1A2B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0"/>
          <p:cNvSpPr/>
          <p:nvPr/>
        </p:nvSpPr>
        <p:spPr>
          <a:xfrm>
            <a:off x="1878806" y="3535347"/>
            <a:ext cx="2005943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b="1" i="0" lang="en-US" sz="9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CLOUD &amp; INFRA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0"/>
          <p:cNvSpPr/>
          <p:nvPr/>
        </p:nvSpPr>
        <p:spPr>
          <a:xfrm>
            <a:off x="3884749" y="3535347"/>
            <a:ext cx="4680607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AWS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1878806" y="4028266"/>
            <a:ext cx="2005943" cy="492919"/>
          </a:xfrm>
          <a:prstGeom prst="rect">
            <a:avLst/>
          </a:prstGeom>
          <a:solidFill>
            <a:srgbClr val="FF5A5F">
              <a:alpha val="10196"/>
            </a:srgbClr>
          </a:solidFill>
          <a:ln cap="flat" cmpd="sng" w="18275">
            <a:solidFill>
              <a:srgbClr val="1A2B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"/>
          <p:cNvSpPr/>
          <p:nvPr/>
        </p:nvSpPr>
        <p:spPr>
          <a:xfrm>
            <a:off x="1878806" y="4028266"/>
            <a:ext cx="2005943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900"/>
              <a:buFont typeface="Montserrat Black"/>
              <a:buNone/>
            </a:pPr>
            <a:r>
              <a:rPr b="1" i="0" lang="en-US" sz="9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APIS &amp; INTEGRATIONS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3879754" y="4028266"/>
            <a:ext cx="4685602" cy="492919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050" lIns="170050" spcFirstLastPara="1" rIns="170050" wrap="square" tIns="17005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Google Maps, GPS, Push Notifications, Payment Gateways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8" name="Google Shape;21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1"/>
          <p:cNvSpPr/>
          <p:nvPr/>
        </p:nvSpPr>
        <p:spPr>
          <a:xfrm rot="-5400000">
            <a:off x="-691158" y="2415480"/>
            <a:ext cx="2668191" cy="312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800"/>
              <a:buFont typeface="Montserrat Black"/>
              <a:buNone/>
            </a:pPr>
            <a:r>
              <a:rPr b="1" i="0" lang="en-US" sz="1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BUSINESS RESULTS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1728788" y="856106"/>
            <a:ext cx="6843713" cy="754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DELIVERING </a:t>
            </a:r>
            <a:r>
              <a:rPr b="1" i="0" lang="en-US" sz="245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MEASURABLE</a:t>
            </a: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BUSINESS IMPACT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1900238" y="1781891"/>
            <a:ext cx="6672263" cy="191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ADOPTION GROWTH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1900238" y="2001562"/>
            <a:ext cx="6672263" cy="339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0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Significant increase in user preference for shared rides over expensive solo travel, driving platform scale and market penetration.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1"/>
          <p:cNvSpPr/>
          <p:nvPr/>
        </p:nvSpPr>
        <p:spPr>
          <a:xfrm>
            <a:off x="1900238" y="2455859"/>
            <a:ext cx="6672263" cy="191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COST REDUCTION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1"/>
          <p:cNvSpPr/>
          <p:nvPr/>
        </p:nvSpPr>
        <p:spPr>
          <a:xfrm>
            <a:off x="1900250" y="2675525"/>
            <a:ext cx="6933900" cy="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0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Passengers benefit from lower transportation costs while drivers generate additional income by utilizing empty seats.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1"/>
          <p:cNvSpPr/>
          <p:nvPr/>
        </p:nvSpPr>
        <p:spPr>
          <a:xfrm>
            <a:off x="1900238" y="2959829"/>
            <a:ext cx="6672263" cy="191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IMPROVED SATISFACTION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1"/>
          <p:cNvSpPr/>
          <p:nvPr/>
        </p:nvSpPr>
        <p:spPr>
          <a:xfrm>
            <a:off x="1900238" y="3179499"/>
            <a:ext cx="6672263" cy="169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0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High user engagement through live tracking, instant notifications, and seamless communication channels.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1"/>
          <p:cNvSpPr/>
          <p:nvPr/>
        </p:nvSpPr>
        <p:spPr>
          <a:xfrm>
            <a:off x="1900238" y="3463798"/>
            <a:ext cx="6672263" cy="191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INCREASED CONFIDENCE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1"/>
          <p:cNvSpPr/>
          <p:nvPr/>
        </p:nvSpPr>
        <p:spPr>
          <a:xfrm>
            <a:off x="1900238" y="3683468"/>
            <a:ext cx="6672263" cy="169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00"/>
              <a:buFont typeface="Open Sans"/>
              <a:buNone/>
            </a:pPr>
            <a:r>
              <a:rPr b="0" i="0" lang="en-US" sz="100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Verified profiles and secure payment systems significantly increased user confidence and platform credibility.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4" name="Google Shape;234;g3e90c9244f7_0_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3e90c9244f7_0_98"/>
          <p:cNvSpPr/>
          <p:nvPr/>
        </p:nvSpPr>
        <p:spPr>
          <a:xfrm rot="-5400000">
            <a:off x="-466095" y="2415454"/>
            <a:ext cx="2361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800"/>
              <a:buFont typeface="Montserrat Black"/>
              <a:buNone/>
            </a:pPr>
            <a:r>
              <a:rPr b="1" i="0" lang="en-US" sz="1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CLONIFY IMPACT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e90c9244f7_0_98"/>
          <p:cNvSpPr/>
          <p:nvPr/>
        </p:nvSpPr>
        <p:spPr>
          <a:xfrm>
            <a:off x="1871663" y="713231"/>
            <a:ext cx="67008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HOW CLONIFY HELPED PUDO SCALE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3e90c9244f7_0_98"/>
          <p:cNvSpPr/>
          <p:nvPr/>
        </p:nvSpPr>
        <p:spPr>
          <a:xfrm>
            <a:off x="2093119" y="1901680"/>
            <a:ext cx="64794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TECHNICAL EXCELLENCE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3e90c9244f7_0_98"/>
          <p:cNvSpPr/>
          <p:nvPr/>
        </p:nvSpPr>
        <p:spPr>
          <a:xfrm>
            <a:off x="2093119" y="2149926"/>
            <a:ext cx="6479400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Implemented </a:t>
            </a:r>
            <a:r>
              <a:rPr b="1" i="0" lang="en-US" sz="900" u="none" cap="none" strike="noStrike">
                <a:solidFill>
                  <a:srgbClr val="FF5A5F"/>
                </a:solidFill>
                <a:latin typeface="Open Sans"/>
                <a:ea typeface="Open Sans"/>
                <a:cs typeface="Open Sans"/>
                <a:sym typeface="Open Sans"/>
              </a:rPr>
              <a:t>enterprise-grade security</a:t>
            </a: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 and elastic cloud infrastructure that allowed PUDO to handle rapid user growth without downtime.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e90c9244f7_0_98"/>
          <p:cNvSpPr/>
          <p:nvPr/>
        </p:nvSpPr>
        <p:spPr>
          <a:xfrm>
            <a:off x="2093119" y="3038219"/>
            <a:ext cx="64794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CONTINUOUS INNOVATION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3e90c9244f7_0_98"/>
          <p:cNvSpPr/>
          <p:nvPr/>
        </p:nvSpPr>
        <p:spPr>
          <a:xfrm>
            <a:off x="2093119" y="3286464"/>
            <a:ext cx="6479400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Established </a:t>
            </a:r>
            <a:r>
              <a:rPr b="1" i="0" lang="en-US" sz="900" u="none" cap="none" strike="noStrike">
                <a:solidFill>
                  <a:srgbClr val="FF5A5F"/>
                </a:solidFill>
                <a:latin typeface="Open Sans"/>
                <a:ea typeface="Open Sans"/>
                <a:cs typeface="Open Sans"/>
                <a:sym typeface="Open Sans"/>
              </a:rPr>
              <a:t>bi-weekly update cycles</a:t>
            </a: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, integrating direct user feedback into the product roadmap for constant feature optimization.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e90c9244f7_0_98"/>
          <p:cNvSpPr/>
          <p:nvPr/>
        </p:nvSpPr>
        <p:spPr>
          <a:xfrm>
            <a:off x="2093119" y="4166987"/>
            <a:ext cx="64794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STRATEGIC LIFECYCLE SUPPORT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e90c9244f7_0_98"/>
          <p:cNvSpPr/>
          <p:nvPr/>
        </p:nvSpPr>
        <p:spPr>
          <a:xfrm>
            <a:off x="2093119" y="4415232"/>
            <a:ext cx="6479400" cy="3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Provided ongoing technical oversight and </a:t>
            </a:r>
            <a:r>
              <a:rPr b="1" i="0" lang="en-US" sz="900" u="none" cap="none" strike="noStrike">
                <a:solidFill>
                  <a:srgbClr val="FF5A5F"/>
                </a:solidFill>
                <a:latin typeface="Open Sans"/>
                <a:ea typeface="Open Sans"/>
                <a:cs typeface="Open Sans"/>
                <a:sym typeface="Open Sans"/>
              </a:rPr>
              <a:t>performance monitoring</a:t>
            </a: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, ensuring the platform remains a market leader in emerging regions.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8" name="Google Shape;248;g3e90c9244f7_0_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e90c9244f7_0_111"/>
          <p:cNvSpPr/>
          <p:nvPr/>
        </p:nvSpPr>
        <p:spPr>
          <a:xfrm rot="-5400000">
            <a:off x="-600928" y="2432393"/>
            <a:ext cx="26307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600"/>
              <a:buFont typeface="Montserrat Black"/>
              <a:buNone/>
            </a:pPr>
            <a:r>
              <a:rPr b="1" i="0" lang="en-US" sz="16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VALUE PROPOSITION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e90c9244f7_0_111"/>
          <p:cNvSpPr/>
          <p:nvPr/>
        </p:nvSpPr>
        <p:spPr>
          <a:xfrm>
            <a:off x="1871663" y="713231"/>
            <a:ext cx="6700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450"/>
              <a:buFont typeface="Montserrat Black"/>
              <a:buNone/>
            </a:pPr>
            <a:r>
              <a:rPr b="1" i="0" lang="en-US" sz="24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WHY CHOOSE CLONIFY NOW</a:t>
            </a:r>
            <a:endParaRPr b="0" i="0" sz="2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1" name="Google Shape;251;g3e90c9244f7_0_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8825" y="1533311"/>
            <a:ext cx="180022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3e90c9244f7_0_111"/>
          <p:cNvSpPr/>
          <p:nvPr/>
        </p:nvSpPr>
        <p:spPr>
          <a:xfrm>
            <a:off x="2028825" y="1840492"/>
            <a:ext cx="18003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800"/>
              <a:buFont typeface="Montserrat Black"/>
              <a:buNone/>
            </a:pPr>
            <a:r>
              <a:rPr b="1" i="0" lang="en-US" sz="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PROVEN TRACK RECORD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3e90c9244f7_0_111"/>
          <p:cNvSpPr/>
          <p:nvPr/>
        </p:nvSpPr>
        <p:spPr>
          <a:xfrm>
            <a:off x="2028825" y="2051233"/>
            <a:ext cx="18003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750"/>
              <a:buFont typeface="Open Sans"/>
              <a:buNone/>
            </a:pPr>
            <a:r>
              <a:rPr b="0" i="0" lang="en-US" sz="7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Successful deployment across multiple countries with thousands of active users.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4" name="Google Shape;254;g3e90c9244f7_0_1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1969" y="1533311"/>
            <a:ext cx="180022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3e90c9244f7_0_111"/>
          <p:cNvSpPr/>
          <p:nvPr/>
        </p:nvSpPr>
        <p:spPr>
          <a:xfrm>
            <a:off x="4321969" y="1840492"/>
            <a:ext cx="18003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800"/>
              <a:buFont typeface="Montserrat Black"/>
              <a:buNone/>
            </a:pPr>
            <a:r>
              <a:rPr b="1" i="0" lang="en-US" sz="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MARKET EXPERTISE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e90c9244f7_0_111"/>
          <p:cNvSpPr/>
          <p:nvPr/>
        </p:nvSpPr>
        <p:spPr>
          <a:xfrm>
            <a:off x="4321969" y="2051233"/>
            <a:ext cx="18003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750"/>
              <a:buFont typeface="Open Sans"/>
              <a:buNone/>
            </a:pPr>
            <a:r>
              <a:rPr b="0" i="0" lang="en-US" sz="7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Deep understanding of emerging market nuances and regulatory landscapes.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7" name="Google Shape;257;g3e90c9244f7_0_1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15113" y="1533311"/>
            <a:ext cx="180022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3e90c9244f7_0_111"/>
          <p:cNvSpPr/>
          <p:nvPr/>
        </p:nvSpPr>
        <p:spPr>
          <a:xfrm>
            <a:off x="6615113" y="1840492"/>
            <a:ext cx="18003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800"/>
              <a:buFont typeface="Montserrat Black"/>
              <a:buNone/>
            </a:pPr>
            <a:r>
              <a:rPr b="1" i="0" lang="en-US" sz="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TECHNICAL EXCELLENCE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e90c9244f7_0_111"/>
          <p:cNvSpPr/>
          <p:nvPr/>
        </p:nvSpPr>
        <p:spPr>
          <a:xfrm>
            <a:off x="6615113" y="2051233"/>
            <a:ext cx="18003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750"/>
              <a:buFont typeface="Open Sans"/>
              <a:buNone/>
            </a:pPr>
            <a:r>
              <a:rPr b="0" i="0" lang="en-US" sz="7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Enterprise-grade security and scalable architecture built for growth.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0" name="Google Shape;260;g3e90c9244f7_0_1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28825" y="3169230"/>
            <a:ext cx="180022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3e90c9244f7_0_111"/>
          <p:cNvSpPr/>
          <p:nvPr/>
        </p:nvSpPr>
        <p:spPr>
          <a:xfrm>
            <a:off x="2028825" y="3476411"/>
            <a:ext cx="18003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800"/>
              <a:buFont typeface="Montserrat Black"/>
              <a:buNone/>
            </a:pPr>
            <a:r>
              <a:rPr b="1" i="0" lang="en-US" sz="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USER-FIRST PHILOSOPHY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g3e90c9244f7_0_111"/>
          <p:cNvSpPr/>
          <p:nvPr/>
        </p:nvSpPr>
        <p:spPr>
          <a:xfrm>
            <a:off x="2028825" y="3687152"/>
            <a:ext cx="18003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750"/>
              <a:buFont typeface="Open Sans"/>
              <a:buNone/>
            </a:pPr>
            <a:r>
              <a:rPr b="0" i="0" lang="en-US" sz="7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Prioritizing intuitive interfaces that drive high adoption and retention.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3" name="Google Shape;263;g3e90c9244f7_0_1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21969" y="3169230"/>
            <a:ext cx="180022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g3e90c9244f7_0_111"/>
          <p:cNvSpPr/>
          <p:nvPr/>
        </p:nvSpPr>
        <p:spPr>
          <a:xfrm>
            <a:off x="4321969" y="3476411"/>
            <a:ext cx="18003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800"/>
              <a:buFont typeface="Montserrat Black"/>
              <a:buNone/>
            </a:pPr>
            <a:r>
              <a:rPr b="1" i="0" lang="en-US" sz="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CONTINUOUS INNOVATION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3e90c9244f7_0_111"/>
          <p:cNvSpPr/>
          <p:nvPr/>
        </p:nvSpPr>
        <p:spPr>
          <a:xfrm>
            <a:off x="4321969" y="3687152"/>
            <a:ext cx="18003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750"/>
              <a:buFont typeface="Open Sans"/>
              <a:buNone/>
            </a:pPr>
            <a:r>
              <a:rPr b="0" i="0" lang="en-US" sz="7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Ongoing support and regular updates based on real-time user feedback.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6" name="Google Shape;266;g3e90c9244f7_0_1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615113" y="3169230"/>
            <a:ext cx="180022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g3e90c9244f7_0_111"/>
          <p:cNvSpPr/>
          <p:nvPr/>
        </p:nvSpPr>
        <p:spPr>
          <a:xfrm>
            <a:off x="6615113" y="3476411"/>
            <a:ext cx="18003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800"/>
              <a:buFont typeface="Montserrat Black"/>
              <a:buNone/>
            </a:pPr>
            <a:r>
              <a:rPr b="1" i="0" lang="en-US" sz="8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COST-EFFECTIVE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e90c9244f7_0_111"/>
          <p:cNvSpPr/>
          <p:nvPr/>
        </p:nvSpPr>
        <p:spPr>
          <a:xfrm>
            <a:off x="6615113" y="3687152"/>
            <a:ext cx="18003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750"/>
              <a:buFont typeface="Open Sans"/>
              <a:buNone/>
            </a:pPr>
            <a:r>
              <a:rPr b="0" i="0" lang="en-US" sz="7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High-quality solutions without the premium price tag of large consultancies.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74" name="Google Shape;274;g3e90c9244f7_0_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3e90c9244f7_0_136"/>
          <p:cNvSpPr/>
          <p:nvPr/>
        </p:nvSpPr>
        <p:spPr>
          <a:xfrm>
            <a:off x="571500" y="903517"/>
            <a:ext cx="51282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2850"/>
              <a:buFont typeface="Montserrat Black"/>
              <a:buNone/>
            </a:pPr>
            <a:r>
              <a:rPr b="1" i="0" lang="en-US" sz="28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DRIVING THE </a:t>
            </a:r>
            <a:r>
              <a:rPr b="1" i="0" lang="en-US" sz="285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FUTURE</a:t>
            </a:r>
            <a:r>
              <a:rPr b="1" i="0" lang="en-US" sz="285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OF MOBILITY</a:t>
            </a:r>
            <a:endParaRPr b="0" i="0" sz="2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76" name="Google Shape;276;g3e90c9244f7_0_1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090775"/>
            <a:ext cx="128588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3e90c9244f7_0_136"/>
          <p:cNvSpPr/>
          <p:nvPr/>
        </p:nvSpPr>
        <p:spPr>
          <a:xfrm>
            <a:off x="807244" y="2094422"/>
            <a:ext cx="48927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STRATEGIC SUMMARY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e90c9244f7_0_136"/>
          <p:cNvSpPr/>
          <p:nvPr/>
        </p:nvSpPr>
        <p:spPr>
          <a:xfrm>
            <a:off x="807244" y="2328380"/>
            <a:ext cx="4892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Successfully transforming shared mobility through smart technology and user-centric design.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79" name="Google Shape;279;g3e90c9244f7_0_1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984804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g3e90c9244f7_0_136"/>
          <p:cNvSpPr/>
          <p:nvPr/>
        </p:nvSpPr>
        <p:spPr>
          <a:xfrm>
            <a:off x="850106" y="2980682"/>
            <a:ext cx="48498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MARKET POTENTIAL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3e90c9244f7_0_136"/>
          <p:cNvSpPr/>
          <p:nvPr/>
        </p:nvSpPr>
        <p:spPr>
          <a:xfrm>
            <a:off x="850106" y="3214640"/>
            <a:ext cx="48498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Meeting the high demand for affordable and sustainable transport solutions in a growing landscape.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82" name="Google Shape;282;g3e90c9244f7_0_1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878833"/>
            <a:ext cx="128588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3e90c9244f7_0_136"/>
          <p:cNvSpPr/>
          <p:nvPr/>
        </p:nvSpPr>
        <p:spPr>
          <a:xfrm>
            <a:off x="807244" y="3882480"/>
            <a:ext cx="48927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B3C"/>
              </a:buClr>
              <a:buSzPts val="1100"/>
              <a:buFont typeface="Montserrat Black"/>
              <a:buNone/>
            </a:pPr>
            <a:r>
              <a:rPr b="1" i="0" lang="en-US" sz="1100" u="none" cap="none" strike="noStrike">
                <a:solidFill>
                  <a:srgbClr val="1A2B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PROVEN CAPABILITY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e90c9244f7_0_136"/>
          <p:cNvSpPr/>
          <p:nvPr/>
        </p:nvSpPr>
        <p:spPr>
          <a:xfrm>
            <a:off x="807244" y="4116438"/>
            <a:ext cx="4892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D4F5E"/>
              </a:buClr>
              <a:buSzPts val="950"/>
              <a:buFont typeface="Open Sans"/>
              <a:buNone/>
            </a:pPr>
            <a:r>
              <a:rPr b="0" i="0" lang="en-US" sz="950" u="none" cap="none" strike="noStrike">
                <a:solidFill>
                  <a:srgbClr val="3D4F5E"/>
                </a:solidFill>
                <a:latin typeface="Open Sans"/>
                <a:ea typeface="Open Sans"/>
                <a:cs typeface="Open Sans"/>
                <a:sym typeface="Open Sans"/>
              </a:rPr>
              <a:t>Clonify Now delivers secure, scalable, and high-performance mobility solutions globally.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e90c9244f7_0_136"/>
          <p:cNvSpPr/>
          <p:nvPr/>
        </p:nvSpPr>
        <p:spPr>
          <a:xfrm>
            <a:off x="6141839" y="0"/>
            <a:ext cx="3002100" cy="5143500"/>
          </a:xfrm>
          <a:prstGeom prst="rect">
            <a:avLst/>
          </a:prstGeom>
          <a:solidFill>
            <a:srgbClr val="1A2B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3e90c9244f7_0_136"/>
          <p:cNvSpPr/>
          <p:nvPr/>
        </p:nvSpPr>
        <p:spPr>
          <a:xfrm>
            <a:off x="6570464" y="800100"/>
            <a:ext cx="21450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A5F"/>
              </a:buClr>
              <a:buSzPts val="1600"/>
              <a:buFont typeface="Montserrat Black"/>
              <a:buNone/>
            </a:pPr>
            <a:r>
              <a:rPr b="1" i="0" lang="en-US" sz="1600" u="none" cap="none" strike="noStrike">
                <a:solidFill>
                  <a:srgbClr val="FF5A5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NEXT STEPS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3e90c9244f7_0_136"/>
          <p:cNvSpPr/>
          <p:nvPr/>
        </p:nvSpPr>
        <p:spPr>
          <a:xfrm>
            <a:off x="6570464" y="1364456"/>
            <a:ext cx="214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4F7F6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F4F7F6"/>
                </a:solidFill>
                <a:latin typeface="Open Sans"/>
                <a:ea typeface="Open Sans"/>
                <a:cs typeface="Open Sans"/>
                <a:sym typeface="Open Sans"/>
              </a:rPr>
              <a:t>Launch your scalable mobility platform with our expert team.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88" name="Google Shape;288;g3e90c9244f7_0_1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70464" y="2221706"/>
            <a:ext cx="128588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3e90c9244f7_0_136"/>
          <p:cNvSpPr/>
          <p:nvPr/>
        </p:nvSpPr>
        <p:spPr>
          <a:xfrm>
            <a:off x="6806199" y="2207425"/>
            <a:ext cx="1484100" cy="1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7F6"/>
              </a:buClr>
              <a:buSzPts val="900"/>
              <a:buFont typeface="Montserrat Black"/>
              <a:buNone/>
            </a:pPr>
            <a:r>
              <a:rPr b="1" lang="en-US" sz="900">
                <a:solidFill>
                  <a:srgbClr val="F4F7F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www.clonifynow.com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0" name="Google Shape;290;g3e90c9244f7_0_1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70464" y="2486025"/>
            <a:ext cx="128588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3e90c9244f7_0_136"/>
          <p:cNvSpPr/>
          <p:nvPr/>
        </p:nvSpPr>
        <p:spPr>
          <a:xfrm>
            <a:off x="6806208" y="2471738"/>
            <a:ext cx="1909200" cy="1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7F6"/>
              </a:buClr>
              <a:buSzPts val="900"/>
              <a:buFont typeface="Montserrat Black"/>
              <a:buNone/>
            </a:pPr>
            <a:r>
              <a:rPr b="1" lang="en-US" sz="900">
                <a:solidFill>
                  <a:srgbClr val="F4F7F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sales@clonifynow.com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2" name="Google Shape;292;g3e90c9244f7_0_1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570464" y="2750344"/>
            <a:ext cx="128588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g3e90c9244f7_0_136"/>
          <p:cNvSpPr/>
          <p:nvPr/>
        </p:nvSpPr>
        <p:spPr>
          <a:xfrm>
            <a:off x="6806208" y="2736056"/>
            <a:ext cx="1244700" cy="1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7F6"/>
              </a:buClr>
              <a:buSzPts val="900"/>
              <a:buFont typeface="Montserrat Black"/>
              <a:buNone/>
            </a:pPr>
            <a:r>
              <a:rPr b="1" lang="en-US" sz="900">
                <a:solidFill>
                  <a:srgbClr val="F4F7F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+91-9464826889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2026-05-12T04:27:00Z</dcterms:created>
  <dc:creator>PptxGenJS</dc:creator>
</cp:coreProperties>
</file>